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9"/>
  </p:notesMasterIdLst>
  <p:sldIdLst>
    <p:sldId id="362" r:id="rId2"/>
    <p:sldId id="363" r:id="rId3"/>
    <p:sldId id="364" r:id="rId4"/>
    <p:sldId id="365" r:id="rId5"/>
    <p:sldId id="367" r:id="rId6"/>
    <p:sldId id="368" r:id="rId7"/>
    <p:sldId id="369" r:id="rId8"/>
    <p:sldId id="370" r:id="rId9"/>
    <p:sldId id="361" r:id="rId10"/>
    <p:sldId id="293" r:id="rId11"/>
    <p:sldId id="283" r:id="rId12"/>
    <p:sldId id="304" r:id="rId13"/>
    <p:sldId id="297" r:id="rId14"/>
    <p:sldId id="348" r:id="rId15"/>
    <p:sldId id="349" r:id="rId16"/>
    <p:sldId id="350" r:id="rId17"/>
    <p:sldId id="352" r:id="rId18"/>
    <p:sldId id="351" r:id="rId19"/>
    <p:sldId id="356" r:id="rId20"/>
    <p:sldId id="359" r:id="rId21"/>
    <p:sldId id="377" r:id="rId22"/>
    <p:sldId id="371" r:id="rId23"/>
    <p:sldId id="372" r:id="rId24"/>
    <p:sldId id="374" r:id="rId25"/>
    <p:sldId id="375" r:id="rId26"/>
    <p:sldId id="376" r:id="rId27"/>
    <p:sldId id="378" r:id="rId2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3"/>
          </a:xfrm>
          <a:prstGeom prst="rect">
            <a:avLst/>
          </a:prstGeom>
        </p:spPr>
        <p:txBody>
          <a:bodyPr vert="horz" lIns="91716" tIns="45858" rIns="91716" bIns="45858" rtlCol="0"/>
          <a:lstStyle>
            <a:lvl1pPr algn="l">
              <a:defRPr sz="1200"/>
            </a:lvl1pPr>
          </a:lstStyle>
          <a:p>
            <a:endParaRPr lang="en-GB"/>
          </a:p>
        </p:txBody>
      </p:sp>
      <p:sp>
        <p:nvSpPr>
          <p:cNvPr id="3" name="Date Placeholder 2"/>
          <p:cNvSpPr>
            <a:spLocks noGrp="1"/>
          </p:cNvSpPr>
          <p:nvPr>
            <p:ph type="dt" idx="1"/>
          </p:nvPr>
        </p:nvSpPr>
        <p:spPr>
          <a:xfrm>
            <a:off x="3850444" y="0"/>
            <a:ext cx="2945659" cy="496333"/>
          </a:xfrm>
          <a:prstGeom prst="rect">
            <a:avLst/>
          </a:prstGeom>
        </p:spPr>
        <p:txBody>
          <a:bodyPr vert="horz" lIns="91716" tIns="45858" rIns="91716" bIns="45858" rtlCol="0"/>
          <a:lstStyle>
            <a:lvl1pPr algn="r">
              <a:defRPr sz="1200"/>
            </a:lvl1pPr>
          </a:lstStyle>
          <a:p>
            <a:fld id="{4DB7D605-3A92-4E84-BB31-A571166815F9}" type="datetimeFigureOut">
              <a:rPr lang="en-GB" smtClean="0"/>
              <a:pPr/>
              <a:t>08/05/2015</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716" tIns="45858" rIns="91716" bIns="45858"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716" tIns="45858" rIns="91716" bIns="458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945659" cy="496333"/>
          </a:xfrm>
          <a:prstGeom prst="rect">
            <a:avLst/>
          </a:prstGeom>
        </p:spPr>
        <p:txBody>
          <a:bodyPr vert="horz" lIns="91716" tIns="45858" rIns="91716" bIns="45858"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3"/>
          </a:xfrm>
          <a:prstGeom prst="rect">
            <a:avLst/>
          </a:prstGeom>
        </p:spPr>
        <p:txBody>
          <a:bodyPr vert="horz" lIns="91716" tIns="45858" rIns="91716" bIns="45858"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156580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155" fontAlgn="base">
              <a:spcBef>
                <a:spcPct val="30000"/>
              </a:spcBef>
              <a:spcAft>
                <a:spcPct val="0"/>
              </a:spcAf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7575" y="746125"/>
            <a:ext cx="4962525" cy="3721100"/>
          </a:xfrm>
          <a:ln/>
        </p:spPr>
      </p:sp>
      <p:sp>
        <p:nvSpPr>
          <p:cNvPr id="51203" name="Rectangle 3"/>
          <p:cNvSpPr>
            <a:spLocks noGrp="1" noChangeArrowheads="1"/>
          </p:cNvSpPr>
          <p:nvPr>
            <p:ph type="body" idx="1"/>
          </p:nvPr>
        </p:nvSpPr>
        <p:spPr>
          <a:xfrm>
            <a:off x="680984" y="4716193"/>
            <a:ext cx="5435708" cy="4465217"/>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5709"/>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19163" y="746125"/>
            <a:ext cx="4960937" cy="3721100"/>
          </a:xfrm>
          <a:ln/>
        </p:spPr>
      </p:sp>
      <p:sp>
        <p:nvSpPr>
          <p:cNvPr id="48130" name="Rectangle 3"/>
          <p:cNvSpPr>
            <a:spLocks noGrp="1" noChangeArrowheads="1"/>
          </p:cNvSpPr>
          <p:nvPr>
            <p:ph type="body" idx="1"/>
          </p:nvPr>
        </p:nvSpPr>
        <p:spPr>
          <a:xfrm>
            <a:off x="905952" y="4714654"/>
            <a:ext cx="4985772" cy="4466756"/>
          </a:xfrm>
          <a:noFill/>
          <a:ln/>
        </p:spPr>
        <p:txBody>
          <a:bodyPr lIns="91705" tIns="45853" rIns="91705" bIns="45853"/>
          <a:lstStyle/>
          <a:p>
            <a:pPr defTabSz="878962"/>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extLst>
      <p:ext uri="{BB962C8B-B14F-4D97-AF65-F5344CB8AC3E}">
        <p14:creationId xmlns:p14="http://schemas.microsoft.com/office/powerpoint/2010/main" val="277451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23</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25</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26</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27</a:t>
            </a:fld>
            <a:endParaRPr lang="en-GB"/>
          </a:p>
        </p:txBody>
      </p:sp>
    </p:spTree>
    <p:extLst>
      <p:ext uri="{BB962C8B-B14F-4D97-AF65-F5344CB8AC3E}">
        <p14:creationId xmlns:p14="http://schemas.microsoft.com/office/powerpoint/2010/main" val="149596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5189" indent="-286611" eaLnBrk="0" hangingPunct="0">
              <a:defRPr>
                <a:solidFill>
                  <a:schemeClr val="tx1"/>
                </a:solidFill>
                <a:latin typeface="Arial" pitchFamily="34" charset="0"/>
                <a:cs typeface="Arial" pitchFamily="34" charset="0"/>
              </a:defRPr>
            </a:lvl2pPr>
            <a:lvl3pPr marL="1146444" indent="-229289" eaLnBrk="0" hangingPunct="0">
              <a:defRPr>
                <a:solidFill>
                  <a:schemeClr val="tx1"/>
                </a:solidFill>
                <a:latin typeface="Arial" pitchFamily="34" charset="0"/>
                <a:cs typeface="Arial" pitchFamily="34" charset="0"/>
              </a:defRPr>
            </a:lvl3pPr>
            <a:lvl4pPr marL="1605021" indent="-229289" eaLnBrk="0" hangingPunct="0">
              <a:defRPr>
                <a:solidFill>
                  <a:schemeClr val="tx1"/>
                </a:solidFill>
                <a:latin typeface="Arial" pitchFamily="34" charset="0"/>
                <a:cs typeface="Arial" pitchFamily="34" charset="0"/>
              </a:defRPr>
            </a:lvl4pPr>
            <a:lvl5pPr marL="2063600" indent="-229289" eaLnBrk="0" hangingPunct="0">
              <a:defRPr>
                <a:solidFill>
                  <a:schemeClr val="tx1"/>
                </a:solidFill>
                <a:latin typeface="Arial" pitchFamily="34" charset="0"/>
                <a:cs typeface="Arial" pitchFamily="34" charset="0"/>
              </a:defRPr>
            </a:lvl5pPr>
            <a:lvl6pPr marL="2522177" indent="-229289" eaLnBrk="0" fontAlgn="base" hangingPunct="0">
              <a:spcBef>
                <a:spcPct val="0"/>
              </a:spcBef>
              <a:spcAft>
                <a:spcPct val="0"/>
              </a:spcAft>
              <a:defRPr>
                <a:solidFill>
                  <a:schemeClr val="tx1"/>
                </a:solidFill>
                <a:latin typeface="Arial" pitchFamily="34" charset="0"/>
                <a:cs typeface="Arial" pitchFamily="34" charset="0"/>
              </a:defRPr>
            </a:lvl6pPr>
            <a:lvl7pPr marL="2980755" indent="-229289" eaLnBrk="0" fontAlgn="base" hangingPunct="0">
              <a:spcBef>
                <a:spcPct val="0"/>
              </a:spcBef>
              <a:spcAft>
                <a:spcPct val="0"/>
              </a:spcAft>
              <a:defRPr>
                <a:solidFill>
                  <a:schemeClr val="tx1"/>
                </a:solidFill>
                <a:latin typeface="Arial" pitchFamily="34" charset="0"/>
                <a:cs typeface="Arial" pitchFamily="34" charset="0"/>
              </a:defRPr>
            </a:lvl7pPr>
            <a:lvl8pPr marL="3439332" indent="-229289" eaLnBrk="0" fontAlgn="base" hangingPunct="0">
              <a:spcBef>
                <a:spcPct val="0"/>
              </a:spcBef>
              <a:spcAft>
                <a:spcPct val="0"/>
              </a:spcAft>
              <a:defRPr>
                <a:solidFill>
                  <a:schemeClr val="tx1"/>
                </a:solidFill>
                <a:latin typeface="Arial" pitchFamily="34" charset="0"/>
                <a:cs typeface="Arial" pitchFamily="34" charset="0"/>
              </a:defRPr>
            </a:lvl8pPr>
            <a:lvl9pPr marL="3897909" indent="-22928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6</a:t>
            </a:fld>
            <a:endParaRPr lang="en-GB"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5189" indent="-286611" eaLnBrk="0" hangingPunct="0">
              <a:defRPr>
                <a:solidFill>
                  <a:schemeClr val="tx1"/>
                </a:solidFill>
                <a:latin typeface="Arial" pitchFamily="34" charset="0"/>
                <a:cs typeface="Arial" pitchFamily="34" charset="0"/>
              </a:defRPr>
            </a:lvl2pPr>
            <a:lvl3pPr marL="1146444" indent="-229289" eaLnBrk="0" hangingPunct="0">
              <a:defRPr>
                <a:solidFill>
                  <a:schemeClr val="tx1"/>
                </a:solidFill>
                <a:latin typeface="Arial" pitchFamily="34" charset="0"/>
                <a:cs typeface="Arial" pitchFamily="34" charset="0"/>
              </a:defRPr>
            </a:lvl3pPr>
            <a:lvl4pPr marL="1605021" indent="-229289" eaLnBrk="0" hangingPunct="0">
              <a:defRPr>
                <a:solidFill>
                  <a:schemeClr val="tx1"/>
                </a:solidFill>
                <a:latin typeface="Arial" pitchFamily="34" charset="0"/>
                <a:cs typeface="Arial" pitchFamily="34" charset="0"/>
              </a:defRPr>
            </a:lvl4pPr>
            <a:lvl5pPr marL="2063600" indent="-229289" eaLnBrk="0" hangingPunct="0">
              <a:defRPr>
                <a:solidFill>
                  <a:schemeClr val="tx1"/>
                </a:solidFill>
                <a:latin typeface="Arial" pitchFamily="34" charset="0"/>
                <a:cs typeface="Arial" pitchFamily="34" charset="0"/>
              </a:defRPr>
            </a:lvl5pPr>
            <a:lvl6pPr marL="2522177" indent="-229289" eaLnBrk="0" fontAlgn="base" hangingPunct="0">
              <a:spcBef>
                <a:spcPct val="0"/>
              </a:spcBef>
              <a:spcAft>
                <a:spcPct val="0"/>
              </a:spcAft>
              <a:defRPr>
                <a:solidFill>
                  <a:schemeClr val="tx1"/>
                </a:solidFill>
                <a:latin typeface="Arial" pitchFamily="34" charset="0"/>
                <a:cs typeface="Arial" pitchFamily="34" charset="0"/>
              </a:defRPr>
            </a:lvl6pPr>
            <a:lvl7pPr marL="2980755" indent="-229289" eaLnBrk="0" fontAlgn="base" hangingPunct="0">
              <a:spcBef>
                <a:spcPct val="0"/>
              </a:spcBef>
              <a:spcAft>
                <a:spcPct val="0"/>
              </a:spcAft>
              <a:defRPr>
                <a:solidFill>
                  <a:schemeClr val="tx1"/>
                </a:solidFill>
                <a:latin typeface="Arial" pitchFamily="34" charset="0"/>
                <a:cs typeface="Arial" pitchFamily="34" charset="0"/>
              </a:defRPr>
            </a:lvl7pPr>
            <a:lvl8pPr marL="3439332" indent="-229289" eaLnBrk="0" fontAlgn="base" hangingPunct="0">
              <a:spcBef>
                <a:spcPct val="0"/>
              </a:spcBef>
              <a:spcAft>
                <a:spcPct val="0"/>
              </a:spcAft>
              <a:defRPr>
                <a:solidFill>
                  <a:schemeClr val="tx1"/>
                </a:solidFill>
                <a:latin typeface="Arial" pitchFamily="34" charset="0"/>
                <a:cs typeface="Arial" pitchFamily="34" charset="0"/>
              </a:defRPr>
            </a:lvl8pPr>
            <a:lvl9pPr marL="3897909" indent="-22928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8</a:t>
            </a:fld>
            <a:endParaRPr lang="en-GB"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211440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dcc.ac.uk/resources/data-management-plans"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dcc.ac.uk/events/workshops/introduction-data-management-planning-dmponline-and-planning-sustainabil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
        <p:nvSpPr>
          <p:cNvPr id="5" name="Rectangle 4"/>
          <p:cNvSpPr/>
          <p:nvPr/>
        </p:nvSpPr>
        <p:spPr bwMode="auto">
          <a:xfrm>
            <a:off x="107504" y="116632"/>
            <a:ext cx="8928992" cy="136815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412776"/>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Introduction </a:t>
            </a:r>
            <a:r>
              <a:rPr lang="en-GB" dirty="0"/>
              <a:t>to Data Management Planning</a:t>
            </a:r>
          </a:p>
          <a:p>
            <a:r>
              <a:rPr lang="en-GB" dirty="0" err="1"/>
              <a:t>DMPonline</a:t>
            </a:r>
            <a:r>
              <a:rPr lang="en-GB" dirty="0"/>
              <a:t> </a:t>
            </a:r>
            <a:r>
              <a:rPr lang="en-GB" dirty="0" smtClean="0"/>
              <a:t>overview and demonstration </a:t>
            </a:r>
            <a:endParaRPr lang="en-GB" dirty="0"/>
          </a:p>
          <a:p>
            <a:r>
              <a:rPr lang="en-GB" dirty="0" smtClean="0"/>
              <a:t>Introduction to Business Canvas Model </a:t>
            </a:r>
          </a:p>
          <a:p>
            <a:r>
              <a:rPr lang="en-GB" dirty="0" smtClean="0">
                <a:solidFill>
                  <a:schemeClr val="accent6"/>
                </a:solidFill>
              </a:rPr>
              <a:t>Group exercise to develop a BCM for RDM services</a:t>
            </a:r>
          </a:p>
          <a:p>
            <a:endParaRPr lang="en-GB" dirty="0"/>
          </a:p>
          <a:p>
            <a:pPr marL="0" indent="0">
              <a:buNone/>
            </a:pPr>
            <a:endParaRPr lang="en-GB" dirty="0" smtClean="0"/>
          </a:p>
          <a:p>
            <a:pPr marL="0" indent="0">
              <a:buNone/>
            </a:pPr>
            <a:r>
              <a:rPr lang="en-GB" dirty="0" smtClean="0"/>
              <a:t>Slides and feedback form available at: </a:t>
            </a:r>
            <a:r>
              <a:rPr lang="en-GB" dirty="0" smtClean="0">
                <a:hlinkClick r:id="rId3"/>
              </a:rPr>
              <a:t>http</a:t>
            </a:r>
            <a:r>
              <a:rPr lang="en-GB" dirty="0">
                <a:hlinkClick r:id="rId3"/>
              </a:rPr>
              <a:t>://</a:t>
            </a:r>
            <a:r>
              <a:rPr lang="en-GB" dirty="0" err="1" smtClean="0">
                <a:hlinkClick r:id="rId3"/>
              </a:rPr>
              <a:t>www.dcc.ac.uk</a:t>
            </a:r>
            <a:r>
              <a:rPr lang="en-GB" dirty="0" smtClean="0">
                <a:hlinkClick r:id="rId3"/>
              </a:rPr>
              <a:t>/events/workshops/introduction-data-management-planning-dmponline-and-planning-sustainability</a:t>
            </a:r>
            <a:r>
              <a:rPr lang="en-GB" dirty="0" smtClean="0"/>
              <a:t> </a:t>
            </a:r>
            <a:endParaRPr lang="en-GB" dirty="0" smtClean="0">
              <a:solidFill>
                <a:schemeClr val="accent6"/>
              </a:solidFill>
            </a:endParaRPr>
          </a:p>
          <a:p>
            <a:pPr marL="457200" lvl="1" indent="0">
              <a:buNone/>
            </a:pPr>
            <a:endParaRPr lang="en-GB" dirty="0" smtClean="0">
              <a:solidFill>
                <a:schemeClr val="accent6"/>
              </a:solidFill>
            </a:endParaRPr>
          </a:p>
        </p:txBody>
      </p:sp>
    </p:spTree>
    <p:extLst>
      <p:ext uri="{BB962C8B-B14F-4D97-AF65-F5344CB8AC3E}">
        <p14:creationId xmlns:p14="http://schemas.microsoft.com/office/powerpoint/2010/main" val="2874525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to start early - don’t wait until the last minute to develop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not to write the plan in isolation – they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Researchers should 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support staff or researchers initiate the plan?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you require a copy of the grant stage DMP as part of funding application records?</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Will you require a final version of the DMP in your institutional repository? </a:t>
            </a:r>
          </a:p>
          <a:p>
            <a:pPr marL="914400" lvl="1" indent="-457200" eaLnBrk="0" hangingPunct="0">
              <a:spcBef>
                <a:spcPts val="600"/>
              </a:spcBef>
              <a:spcAft>
                <a:spcPts val="2400"/>
              </a:spcAft>
              <a:buClr>
                <a:schemeClr val="accent1"/>
              </a:buClr>
              <a:buSzPct val="100000"/>
              <a:buFont typeface="Wingdings" pitchFamily="2" charset="2"/>
              <a:buChar char="§"/>
            </a:pPr>
            <a:endParaRPr lang="en-GB" sz="2400" dirty="0" smtClean="0">
              <a:solidFill>
                <a:schemeClr val="accent2"/>
              </a:solidFill>
              <a:ea typeface="ＭＳ Ｐゴシック" pitchFamily="34" charset="-128"/>
            </a:endParaRPr>
          </a:p>
        </p:txBody>
      </p:sp>
      <p:sp>
        <p:nvSpPr>
          <p:cNvPr id="3" name="Title 1"/>
          <p:cNvSpPr txBox="1">
            <a:spLocks/>
          </p:cNvSpPr>
          <p:nvPr/>
        </p:nvSpPr>
        <p:spPr bwMode="auto">
          <a:xfrm>
            <a:off x="0" y="476672"/>
            <a:ext cx="9144000" cy="936104"/>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kern="0" dirty="0" smtClean="0"/>
              <a:t>Considerations</a:t>
            </a:r>
            <a:endParaRPr lang="en-GB" kern="0" dirty="0"/>
          </a:p>
        </p:txBody>
      </p:sp>
    </p:spTree>
    <p:extLst>
      <p:ext uri="{BB962C8B-B14F-4D97-AF65-F5344CB8AC3E}">
        <p14:creationId xmlns:p14="http://schemas.microsoft.com/office/powerpoint/2010/main" val="372003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1524846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0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val="188046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260954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148615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Thanks –any questions?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857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63544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46957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Management Planning and Sharing</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2070</TotalTime>
  <Words>1047</Words>
  <Application>Microsoft Office PowerPoint</Application>
  <PresentationFormat>On-screen Show (4:3)</PresentationFormat>
  <Paragraphs>232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1_Blank Presentation</vt:lpstr>
      <vt:lpstr>Introduction to Research Data Management  </vt:lpstr>
      <vt:lpstr>About this course</vt:lpstr>
      <vt:lpstr>Data Management Planning</vt:lpstr>
      <vt:lpstr>PowerPoint Presentation</vt:lpstr>
      <vt:lpstr>Funders’ expectations of public access</vt:lpstr>
      <vt:lpstr>Research funder data policies</vt:lpstr>
      <vt:lpstr>Ultimately funders expect:</vt:lpstr>
      <vt:lpstr>PowerPoint Presentation</vt:lpstr>
      <vt:lpstr>Data Management Planning</vt:lpstr>
      <vt:lpstr>What is data sharing?</vt:lpstr>
      <vt:lpstr>Reasons to share data</vt:lpstr>
      <vt:lpstr>Managing restrictions on sharing</vt:lpstr>
      <vt:lpstr>How to share research data</vt:lpstr>
      <vt:lpstr>What is a DMP?</vt:lpstr>
      <vt:lpstr>Why develop a DMP?</vt:lpstr>
      <vt:lpstr>Research funders have DMP requirements</vt:lpstr>
      <vt:lpstr>They typically want a short (c.1-2pp)  statement covering:</vt:lpstr>
      <vt:lpstr>PowerPoint Presentation</vt:lpstr>
      <vt:lpstr>PowerPoint Presentation</vt:lpstr>
      <vt:lpstr>Tips for writing DMPs</vt:lpstr>
      <vt:lpstr>PowerPoint Presentation</vt:lpstr>
      <vt:lpstr>Data Management Planning</vt:lpstr>
      <vt:lpstr>Research funders’ policies</vt:lpstr>
      <vt:lpstr>What RDM cost can be included?</vt:lpstr>
      <vt:lpstr>How should costs be included?</vt:lpstr>
      <vt:lpstr>Key messages</vt:lpstr>
      <vt:lpstr>Thanks –any questions? </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207</cp:revision>
  <cp:lastPrinted>2015-05-08T11:05:53Z</cp:lastPrinted>
  <dcterms:created xsi:type="dcterms:W3CDTF">2013-04-05T08:58:21Z</dcterms:created>
  <dcterms:modified xsi:type="dcterms:W3CDTF">2015-05-08T14:05:42Z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